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Cocomat Pro Bold" panose="020B0604020202020204" charset="0"/>
      <p:regular r:id="rId21"/>
    </p:embeddedFont>
    <p:embeddedFont>
      <p:font typeface="Montserrat" panose="00000500000000000000" pitchFamily="2" charset="0"/>
      <p:regular r:id="rId22"/>
    </p:embeddedFont>
    <p:embeddedFont>
      <p:font typeface="Montserrat Bold" panose="00000800000000000000" charset="0"/>
      <p:regular r:id="rId23"/>
    </p:embeddedFont>
    <p:embeddedFont>
      <p:font typeface="Montserrat Classic Bold" panose="020B0604020202020204" charset="0"/>
      <p:regular r:id="rId24"/>
    </p:embeddedFont>
    <p:embeddedFont>
      <p:font typeface="TT Chocolates" panose="020B0604020202020204" charset="0"/>
      <p:regular r:id="rId25"/>
    </p:embeddedFont>
    <p:embeddedFont>
      <p:font typeface="TT Chocolates Bol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6" d="100"/>
          <a:sy n="66" d="100"/>
        </p:scale>
        <p:origin x="9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1302716" y="623148"/>
            <a:ext cx="6985284" cy="9663852"/>
          </a:xfrm>
          <a:custGeom>
            <a:avLst/>
            <a:gdLst/>
            <a:ahLst/>
            <a:cxnLst/>
            <a:rect l="l" t="t" r="r" b="b"/>
            <a:pathLst>
              <a:path w="6985284" h="9663852">
                <a:moveTo>
                  <a:pt x="0" y="0"/>
                </a:moveTo>
                <a:lnTo>
                  <a:pt x="6985284" y="0"/>
                </a:lnTo>
                <a:lnTo>
                  <a:pt x="6985284" y="9663852"/>
                </a:lnTo>
                <a:lnTo>
                  <a:pt x="0" y="9663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502622" y="2526054"/>
            <a:ext cx="11585899" cy="2034441"/>
          </a:xfrm>
          <a:prstGeom prst="rect">
            <a:avLst/>
          </a:prstGeom>
        </p:spPr>
        <p:txBody>
          <a:bodyPr lIns="0" tIns="0" rIns="0" bIns="0" rtlCol="0" anchor="t">
            <a:spAutoFit/>
          </a:bodyPr>
          <a:lstStyle/>
          <a:p>
            <a:pPr marL="0" lvl="0" indent="0" algn="ctr">
              <a:lnSpc>
                <a:spcPts val="8090"/>
              </a:lnSpc>
              <a:spcBef>
                <a:spcPct val="0"/>
              </a:spcBef>
            </a:pPr>
            <a:r>
              <a:rPr lang="en-US" sz="5778">
                <a:solidFill>
                  <a:srgbClr val="FF5757"/>
                </a:solidFill>
                <a:latin typeface="Cocomat Pro Bold"/>
              </a:rPr>
              <a:t>BIOMEDICAL WAST MANAGMENTS </a:t>
            </a:r>
          </a:p>
        </p:txBody>
      </p:sp>
      <p:grpSp>
        <p:nvGrpSpPr>
          <p:cNvPr id="4" name="Group 4"/>
          <p:cNvGrpSpPr/>
          <p:nvPr/>
        </p:nvGrpSpPr>
        <p:grpSpPr>
          <a:xfrm>
            <a:off x="0" y="5789533"/>
            <a:ext cx="5067358" cy="1868396"/>
            <a:chOff x="0" y="0"/>
            <a:chExt cx="1569888" cy="298010"/>
          </a:xfrm>
        </p:grpSpPr>
        <p:sp>
          <p:nvSpPr>
            <p:cNvPr id="5" name="Freeform 5"/>
            <p:cNvSpPr/>
            <p:nvPr/>
          </p:nvSpPr>
          <p:spPr>
            <a:xfrm>
              <a:off x="0" y="0"/>
              <a:ext cx="1569888" cy="298010"/>
            </a:xfrm>
            <a:custGeom>
              <a:avLst/>
              <a:gdLst/>
              <a:ahLst/>
              <a:cxnLst/>
              <a:rect l="l" t="t" r="r" b="b"/>
              <a:pathLst>
                <a:path w="1569888" h="298010">
                  <a:moveTo>
                    <a:pt x="78658" y="0"/>
                  </a:moveTo>
                  <a:lnTo>
                    <a:pt x="1491230" y="0"/>
                  </a:lnTo>
                  <a:cubicBezTo>
                    <a:pt x="1512091" y="0"/>
                    <a:pt x="1532098" y="8287"/>
                    <a:pt x="1546849" y="23038"/>
                  </a:cubicBezTo>
                  <a:cubicBezTo>
                    <a:pt x="1561601" y="37790"/>
                    <a:pt x="1569888" y="57797"/>
                    <a:pt x="1569888" y="78658"/>
                  </a:cubicBezTo>
                  <a:lnTo>
                    <a:pt x="1569888" y="219352"/>
                  </a:lnTo>
                  <a:cubicBezTo>
                    <a:pt x="1569888" y="240214"/>
                    <a:pt x="1561601" y="260221"/>
                    <a:pt x="1546849" y="274972"/>
                  </a:cubicBezTo>
                  <a:cubicBezTo>
                    <a:pt x="1532098" y="289723"/>
                    <a:pt x="1512091" y="298010"/>
                    <a:pt x="1491230" y="298010"/>
                  </a:cubicBezTo>
                  <a:lnTo>
                    <a:pt x="78658" y="298010"/>
                  </a:lnTo>
                  <a:cubicBezTo>
                    <a:pt x="57797" y="298010"/>
                    <a:pt x="37790" y="289723"/>
                    <a:pt x="23038" y="274972"/>
                  </a:cubicBezTo>
                  <a:cubicBezTo>
                    <a:pt x="8287" y="260221"/>
                    <a:pt x="0" y="240214"/>
                    <a:pt x="0" y="219352"/>
                  </a:cubicBezTo>
                  <a:lnTo>
                    <a:pt x="0" y="78658"/>
                  </a:lnTo>
                  <a:cubicBezTo>
                    <a:pt x="0" y="57797"/>
                    <a:pt x="8287" y="37790"/>
                    <a:pt x="23038" y="23038"/>
                  </a:cubicBezTo>
                  <a:cubicBezTo>
                    <a:pt x="37790" y="8287"/>
                    <a:pt x="57797" y="0"/>
                    <a:pt x="78658" y="0"/>
                  </a:cubicBezTo>
                  <a:close/>
                </a:path>
              </a:pathLst>
            </a:custGeom>
            <a:solidFill>
              <a:srgbClr val="FFFFFF"/>
            </a:solidFill>
            <a:ln cap="rnd">
              <a:noFill/>
              <a:prstDash val="solid"/>
              <a:round/>
            </a:ln>
          </p:spPr>
        </p:sp>
        <p:sp>
          <p:nvSpPr>
            <p:cNvPr id="6" name="TextBox 6"/>
            <p:cNvSpPr txBox="1"/>
            <p:nvPr/>
          </p:nvSpPr>
          <p:spPr>
            <a:xfrm>
              <a:off x="0" y="-142875"/>
              <a:ext cx="1569888" cy="440885"/>
            </a:xfrm>
            <a:prstGeom prst="rect">
              <a:avLst/>
            </a:prstGeom>
          </p:spPr>
          <p:txBody>
            <a:bodyPr lIns="50800" tIns="50800" rIns="50800" bIns="50800" rtlCol="0" anchor="ctr"/>
            <a:lstStyle/>
            <a:p>
              <a:pPr marL="0" lvl="0" indent="0" algn="ctr">
                <a:lnSpc>
                  <a:spcPts val="10217"/>
                </a:lnSpc>
                <a:spcBef>
                  <a:spcPct val="0"/>
                </a:spcBef>
              </a:pPr>
              <a:endParaRPr/>
            </a:p>
          </p:txBody>
        </p:sp>
      </p:grpSp>
      <p:grpSp>
        <p:nvGrpSpPr>
          <p:cNvPr id="7" name="Group 7"/>
          <p:cNvGrpSpPr/>
          <p:nvPr/>
        </p:nvGrpSpPr>
        <p:grpSpPr>
          <a:xfrm>
            <a:off x="132642" y="6120481"/>
            <a:ext cx="4934716" cy="1323136"/>
            <a:chOff x="0" y="0"/>
            <a:chExt cx="1299678" cy="348480"/>
          </a:xfrm>
        </p:grpSpPr>
        <p:sp>
          <p:nvSpPr>
            <p:cNvPr id="8" name="Freeform 8"/>
            <p:cNvSpPr/>
            <p:nvPr/>
          </p:nvSpPr>
          <p:spPr>
            <a:xfrm>
              <a:off x="0" y="0"/>
              <a:ext cx="1299678" cy="348480"/>
            </a:xfrm>
            <a:custGeom>
              <a:avLst/>
              <a:gdLst/>
              <a:ahLst/>
              <a:cxnLst/>
              <a:rect l="l" t="t" r="r" b="b"/>
              <a:pathLst>
                <a:path w="1299678" h="348480">
                  <a:moveTo>
                    <a:pt x="0" y="0"/>
                  </a:moveTo>
                  <a:lnTo>
                    <a:pt x="1299678" y="0"/>
                  </a:lnTo>
                  <a:lnTo>
                    <a:pt x="1299678" y="348480"/>
                  </a:lnTo>
                  <a:lnTo>
                    <a:pt x="0" y="348480"/>
                  </a:lnTo>
                  <a:close/>
                </a:path>
              </a:pathLst>
            </a:custGeom>
            <a:solidFill>
              <a:srgbClr val="FBFBF9"/>
            </a:solidFill>
          </p:spPr>
        </p:sp>
        <p:sp>
          <p:nvSpPr>
            <p:cNvPr id="9" name="TextBox 9"/>
            <p:cNvSpPr txBox="1"/>
            <p:nvPr/>
          </p:nvSpPr>
          <p:spPr>
            <a:xfrm>
              <a:off x="0" y="0"/>
              <a:ext cx="1299678" cy="348480"/>
            </a:xfrm>
            <a:prstGeom prst="rect">
              <a:avLst/>
            </a:prstGeom>
          </p:spPr>
          <p:txBody>
            <a:bodyPr lIns="165100" tIns="165100" rIns="165100" bIns="165100" rtlCol="0" anchor="ctr"/>
            <a:lstStyle/>
            <a:p>
              <a:pPr algn="ctr">
                <a:lnSpc>
                  <a:spcPts val="2595"/>
                </a:lnSpc>
              </a:pPr>
              <a:r>
                <a:rPr lang="en-US" sz="2199" dirty="0">
                  <a:solidFill>
                    <a:srgbClr val="000000"/>
                  </a:solidFill>
                  <a:latin typeface="TT Chocolates Bold"/>
                </a:rPr>
                <a:t>  Presented by  </a:t>
              </a:r>
            </a:p>
            <a:p>
              <a:pPr algn="ctr">
                <a:lnSpc>
                  <a:spcPts val="2595"/>
                </a:lnSpc>
              </a:pPr>
              <a:r>
                <a:rPr lang="en-US" sz="2199" dirty="0">
                  <a:solidFill>
                    <a:srgbClr val="000000"/>
                  </a:solidFill>
                  <a:latin typeface="TT Chocolates Bold"/>
                </a:rPr>
                <a:t>   </a:t>
              </a:r>
              <a:r>
                <a:rPr lang="en-US" sz="2199" dirty="0" err="1">
                  <a:solidFill>
                    <a:srgbClr val="000000"/>
                  </a:solidFill>
                  <a:latin typeface="TT Chocolates Bold"/>
                </a:rPr>
                <a:t>Prof.Dr</a:t>
              </a:r>
              <a:r>
                <a:rPr lang="en-US" sz="2199" dirty="0">
                  <a:solidFill>
                    <a:srgbClr val="000000"/>
                  </a:solidFill>
                  <a:latin typeface="TT Chocolates Bold"/>
                </a:rPr>
                <a:t>. Saad S. Mahdi Al-</a:t>
              </a:r>
              <a:r>
                <a:rPr lang="en-US" sz="2199" dirty="0" err="1">
                  <a:solidFill>
                    <a:srgbClr val="000000"/>
                  </a:solidFill>
                  <a:latin typeface="TT Chocolates Bold"/>
                </a:rPr>
                <a:t>amara</a:t>
              </a:r>
              <a:r>
                <a:rPr lang="en-US" sz="2199" dirty="0" err="1">
                  <a:solidFill>
                    <a:srgbClr val="FFFFFF"/>
                  </a:solidFill>
                  <a:latin typeface="TT Chocolates Bold"/>
                </a:rPr>
                <a:t>di</a:t>
              </a:r>
              <a:r>
                <a:rPr lang="en-US" sz="2199" dirty="0">
                  <a:solidFill>
                    <a:srgbClr val="FFFFFF"/>
                  </a:solidFill>
                  <a:latin typeface="TT Chocolates Bold"/>
                </a:rPr>
                <a:t> Al-Amara</a:t>
              </a:r>
            </a:p>
          </p:txBody>
        </p:sp>
      </p:grpSp>
      <p:grpSp>
        <p:nvGrpSpPr>
          <p:cNvPr id="10" name="Group 10"/>
          <p:cNvGrpSpPr/>
          <p:nvPr/>
        </p:nvGrpSpPr>
        <p:grpSpPr>
          <a:xfrm>
            <a:off x="4565917" y="8591315"/>
            <a:ext cx="7705737" cy="905344"/>
            <a:chOff x="0" y="0"/>
            <a:chExt cx="2168051" cy="254724"/>
          </a:xfrm>
        </p:grpSpPr>
        <p:sp>
          <p:nvSpPr>
            <p:cNvPr id="11" name="Freeform 11"/>
            <p:cNvSpPr/>
            <p:nvPr/>
          </p:nvSpPr>
          <p:spPr>
            <a:xfrm>
              <a:off x="0" y="0"/>
              <a:ext cx="2168051" cy="254724"/>
            </a:xfrm>
            <a:custGeom>
              <a:avLst/>
              <a:gdLst/>
              <a:ahLst/>
              <a:cxnLst/>
              <a:rect l="l" t="t" r="r" b="b"/>
              <a:pathLst>
                <a:path w="2168051" h="254724">
                  <a:moveTo>
                    <a:pt x="0" y="0"/>
                  </a:moveTo>
                  <a:lnTo>
                    <a:pt x="2168051" y="0"/>
                  </a:lnTo>
                  <a:lnTo>
                    <a:pt x="2168051" y="254724"/>
                  </a:lnTo>
                  <a:lnTo>
                    <a:pt x="0" y="254724"/>
                  </a:lnTo>
                  <a:close/>
                </a:path>
              </a:pathLst>
            </a:custGeom>
            <a:solidFill>
              <a:srgbClr val="F8F5FF"/>
            </a:solidFill>
            <a:ln w="9525" cap="sq">
              <a:solidFill>
                <a:srgbClr val="231076"/>
              </a:solidFill>
              <a:prstDash val="solid"/>
              <a:miter/>
            </a:ln>
          </p:spPr>
        </p:sp>
        <p:sp>
          <p:nvSpPr>
            <p:cNvPr id="12" name="TextBox 12"/>
            <p:cNvSpPr txBox="1"/>
            <p:nvPr/>
          </p:nvSpPr>
          <p:spPr>
            <a:xfrm>
              <a:off x="0" y="-19050"/>
              <a:ext cx="2168051" cy="273774"/>
            </a:xfrm>
            <a:prstGeom prst="rect">
              <a:avLst/>
            </a:prstGeom>
          </p:spPr>
          <p:txBody>
            <a:bodyPr lIns="34560" tIns="34560" rIns="34560" bIns="34560" rtlCol="0" anchor="ctr"/>
            <a:lstStyle/>
            <a:p>
              <a:pPr algn="ctr">
                <a:lnSpc>
                  <a:spcPts val="1161"/>
                </a:lnSpc>
              </a:pPr>
              <a:endParaRPr/>
            </a:p>
          </p:txBody>
        </p:sp>
      </p:grpSp>
      <p:sp>
        <p:nvSpPr>
          <p:cNvPr id="13" name="TextBox 13"/>
          <p:cNvSpPr txBox="1"/>
          <p:nvPr/>
        </p:nvSpPr>
        <p:spPr>
          <a:xfrm>
            <a:off x="5156654" y="8820150"/>
            <a:ext cx="7380283" cy="438150"/>
          </a:xfrm>
          <a:prstGeom prst="rect">
            <a:avLst/>
          </a:prstGeom>
        </p:spPr>
        <p:txBody>
          <a:bodyPr lIns="0" tIns="0" rIns="0" bIns="0" rtlCol="0" anchor="t">
            <a:spAutoFit/>
          </a:bodyPr>
          <a:lstStyle/>
          <a:p>
            <a:pPr marL="0" lvl="0" indent="0" algn="l">
              <a:lnSpc>
                <a:spcPts val="3446"/>
              </a:lnSpc>
            </a:pPr>
            <a:r>
              <a:rPr lang="en-US" sz="2872">
                <a:solidFill>
                  <a:srgbClr val="0E0340"/>
                </a:solidFill>
                <a:latin typeface="TT Chocolates"/>
              </a:rPr>
              <a:t>Department of Pathological Analyses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1503275" y="29476"/>
            <a:ext cx="15756025" cy="10228048"/>
          </a:xfrm>
          <a:custGeom>
            <a:avLst/>
            <a:gdLst/>
            <a:ahLst/>
            <a:cxnLst/>
            <a:rect l="l" t="t" r="r" b="b"/>
            <a:pathLst>
              <a:path w="15756025" h="10228048">
                <a:moveTo>
                  <a:pt x="0" y="0"/>
                </a:moveTo>
                <a:lnTo>
                  <a:pt x="15756025" y="0"/>
                </a:lnTo>
                <a:lnTo>
                  <a:pt x="15756025" y="10228048"/>
                </a:lnTo>
                <a:lnTo>
                  <a:pt x="0" y="10228048"/>
                </a:lnTo>
                <a:lnTo>
                  <a:pt x="0" y="0"/>
                </a:lnTo>
                <a:close/>
              </a:path>
            </a:pathLst>
          </a:custGeom>
          <a:blipFill>
            <a:blip r:embed="rId2"/>
            <a:stretch>
              <a:fillRect t="-11386" b="-4149"/>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1212297" y="229615"/>
            <a:ext cx="14094847" cy="9827769"/>
          </a:xfrm>
          <a:custGeom>
            <a:avLst/>
            <a:gdLst/>
            <a:ahLst/>
            <a:cxnLst/>
            <a:rect l="l" t="t" r="r" b="b"/>
            <a:pathLst>
              <a:path w="14094847" h="9827769">
                <a:moveTo>
                  <a:pt x="0" y="0"/>
                </a:moveTo>
                <a:lnTo>
                  <a:pt x="14094847" y="0"/>
                </a:lnTo>
                <a:lnTo>
                  <a:pt x="14094847" y="9827770"/>
                </a:lnTo>
                <a:lnTo>
                  <a:pt x="0" y="9827770"/>
                </a:lnTo>
                <a:lnTo>
                  <a:pt x="0" y="0"/>
                </a:lnTo>
                <a:close/>
              </a:path>
            </a:pathLst>
          </a:custGeom>
          <a:blipFill>
            <a:blip r:embed="rId2"/>
            <a:stretch>
              <a:fillRect t="-578" b="-6985"/>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660250" y="616036"/>
            <a:ext cx="16277261" cy="9480949"/>
          </a:xfrm>
          <a:custGeom>
            <a:avLst/>
            <a:gdLst/>
            <a:ahLst/>
            <a:cxnLst/>
            <a:rect l="l" t="t" r="r" b="b"/>
            <a:pathLst>
              <a:path w="16277261" h="9480949">
                <a:moveTo>
                  <a:pt x="0" y="0"/>
                </a:moveTo>
                <a:lnTo>
                  <a:pt x="16277261" y="0"/>
                </a:lnTo>
                <a:lnTo>
                  <a:pt x="16277261" y="9480949"/>
                </a:lnTo>
                <a:lnTo>
                  <a:pt x="0" y="9480949"/>
                </a:lnTo>
                <a:lnTo>
                  <a:pt x="0" y="0"/>
                </a:lnTo>
                <a:close/>
              </a:path>
            </a:pathLst>
          </a:custGeom>
          <a:blipFill>
            <a:blip r:embed="rId2"/>
            <a:stretch>
              <a:fillRect l="-207" r="-189" b="-29274"/>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2664706" y="1028700"/>
            <a:ext cx="11543740" cy="8017401"/>
          </a:xfrm>
          <a:custGeom>
            <a:avLst/>
            <a:gdLst/>
            <a:ahLst/>
            <a:cxnLst/>
            <a:rect l="l" t="t" r="r" b="b"/>
            <a:pathLst>
              <a:path w="11543740" h="8017401">
                <a:moveTo>
                  <a:pt x="0" y="0"/>
                </a:moveTo>
                <a:lnTo>
                  <a:pt x="11543741" y="0"/>
                </a:lnTo>
                <a:lnTo>
                  <a:pt x="11543741" y="8017401"/>
                </a:lnTo>
                <a:lnTo>
                  <a:pt x="0" y="8017401"/>
                </a:lnTo>
                <a:lnTo>
                  <a:pt x="0" y="0"/>
                </a:lnTo>
                <a:close/>
              </a:path>
            </a:pathLst>
          </a:custGeom>
          <a:blipFill>
            <a:blip r:embed="rId2"/>
            <a:stretch>
              <a:fillRect l="-832" t="-13473" r="-832"/>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1846030" y="0"/>
            <a:ext cx="13807841" cy="10287000"/>
          </a:xfrm>
          <a:custGeom>
            <a:avLst/>
            <a:gdLst/>
            <a:ahLst/>
            <a:cxnLst/>
            <a:rect l="l" t="t" r="r" b="b"/>
            <a:pathLst>
              <a:path w="13807841" h="10287000">
                <a:moveTo>
                  <a:pt x="0" y="0"/>
                </a:moveTo>
                <a:lnTo>
                  <a:pt x="13807842" y="0"/>
                </a:lnTo>
                <a:lnTo>
                  <a:pt x="13807842" y="10287000"/>
                </a:lnTo>
                <a:lnTo>
                  <a:pt x="0" y="10287000"/>
                </a:lnTo>
                <a:lnTo>
                  <a:pt x="0" y="0"/>
                </a:lnTo>
                <a:close/>
              </a:path>
            </a:pathLst>
          </a:custGeom>
          <a:blipFill>
            <a:blip r:embed="rId2"/>
            <a:stretch>
              <a:fillRect l="-171" r="-171" b="-1014"/>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TextBox 2"/>
          <p:cNvSpPr txBox="1"/>
          <p:nvPr/>
        </p:nvSpPr>
        <p:spPr>
          <a:xfrm>
            <a:off x="8841185" y="3194051"/>
            <a:ext cx="4784270" cy="1806574"/>
          </a:xfrm>
          <a:prstGeom prst="rect">
            <a:avLst/>
          </a:prstGeom>
        </p:spPr>
        <p:txBody>
          <a:bodyPr lIns="0" tIns="0" rIns="0" bIns="0" rtlCol="0" anchor="t">
            <a:spAutoFit/>
          </a:bodyPr>
          <a:lstStyle/>
          <a:p>
            <a:pPr algn="just">
              <a:lnSpc>
                <a:spcPts val="13300"/>
              </a:lnSpc>
              <a:spcBef>
                <a:spcPct val="0"/>
              </a:spcBef>
            </a:pPr>
            <a:r>
              <a:rPr lang="en-US" sz="9500" spc="-95">
                <a:solidFill>
                  <a:srgbClr val="004664"/>
                </a:solidFill>
                <a:latin typeface="Bugaki Bold"/>
              </a:rPr>
              <a:t>THAK</a:t>
            </a:r>
          </a:p>
        </p:txBody>
      </p:sp>
      <p:sp>
        <p:nvSpPr>
          <p:cNvPr id="3" name="TextBox 3"/>
          <p:cNvSpPr txBox="1"/>
          <p:nvPr/>
        </p:nvSpPr>
        <p:spPr>
          <a:xfrm>
            <a:off x="13263894" y="3194051"/>
            <a:ext cx="4337833" cy="1806574"/>
          </a:xfrm>
          <a:prstGeom prst="rect">
            <a:avLst/>
          </a:prstGeom>
        </p:spPr>
        <p:txBody>
          <a:bodyPr lIns="0" tIns="0" rIns="0" bIns="0" rtlCol="0" anchor="t">
            <a:spAutoFit/>
          </a:bodyPr>
          <a:lstStyle/>
          <a:p>
            <a:pPr algn="just">
              <a:lnSpc>
                <a:spcPts val="13300"/>
              </a:lnSpc>
              <a:spcBef>
                <a:spcPct val="0"/>
              </a:spcBef>
            </a:pPr>
            <a:r>
              <a:rPr lang="en-US" sz="9500" spc="-95">
                <a:solidFill>
                  <a:srgbClr val="013B54"/>
                </a:solidFill>
                <a:latin typeface="Bugaki Bold"/>
              </a:rPr>
              <a:t>YOU</a:t>
            </a:r>
          </a:p>
        </p:txBody>
      </p:sp>
      <p:grpSp>
        <p:nvGrpSpPr>
          <p:cNvPr id="4" name="Group 4"/>
          <p:cNvGrpSpPr/>
          <p:nvPr/>
        </p:nvGrpSpPr>
        <p:grpSpPr>
          <a:xfrm>
            <a:off x="1028700" y="1875870"/>
            <a:ext cx="7084726" cy="7084726"/>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a:grpSpLocks noChangeAspect="1"/>
          </p:cNvGrpSpPr>
          <p:nvPr/>
        </p:nvGrpSpPr>
        <p:grpSpPr>
          <a:xfrm>
            <a:off x="2329858" y="3729957"/>
            <a:ext cx="6177881" cy="617785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136" r="-25136"/>
              </a:stretch>
            </a:blipFill>
          </p:spPr>
        </p:sp>
      </p:grpSp>
      <p:sp>
        <p:nvSpPr>
          <p:cNvPr id="9" name="Freeform 9"/>
          <p:cNvSpPr/>
          <p:nvPr/>
        </p:nvSpPr>
        <p:spPr>
          <a:xfrm>
            <a:off x="-735272" y="-889902"/>
            <a:ext cx="4991149" cy="7541571"/>
          </a:xfrm>
          <a:custGeom>
            <a:avLst/>
            <a:gdLst/>
            <a:ahLst/>
            <a:cxnLst/>
            <a:rect l="l" t="t" r="r" b="b"/>
            <a:pathLst>
              <a:path w="4991149" h="7541571">
                <a:moveTo>
                  <a:pt x="0" y="0"/>
                </a:moveTo>
                <a:lnTo>
                  <a:pt x="4991149" y="0"/>
                </a:lnTo>
                <a:lnTo>
                  <a:pt x="4991149" y="7541572"/>
                </a:lnTo>
                <a:lnTo>
                  <a:pt x="0" y="7541572"/>
                </a:lnTo>
                <a:lnTo>
                  <a:pt x="0" y="0"/>
                </a:lnTo>
                <a:close/>
              </a:path>
            </a:pathLst>
          </a:custGeom>
          <a:blipFill>
            <a:blip r:embed="rId3">
              <a:alphaModFix amt="43999"/>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735272" y="-889902"/>
            <a:ext cx="4991149" cy="7541571"/>
          </a:xfrm>
          <a:custGeom>
            <a:avLst/>
            <a:gdLst/>
            <a:ahLst/>
            <a:cxnLst/>
            <a:rect l="l" t="t" r="r" b="b"/>
            <a:pathLst>
              <a:path w="4991149" h="7541571">
                <a:moveTo>
                  <a:pt x="0" y="0"/>
                </a:moveTo>
                <a:lnTo>
                  <a:pt x="4991149" y="0"/>
                </a:lnTo>
                <a:lnTo>
                  <a:pt x="4991149" y="7541572"/>
                </a:lnTo>
                <a:lnTo>
                  <a:pt x="0" y="7541572"/>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027316" y="933450"/>
            <a:ext cx="6233368" cy="779715"/>
          </a:xfrm>
          <a:prstGeom prst="rect">
            <a:avLst/>
          </a:prstGeom>
        </p:spPr>
        <p:txBody>
          <a:bodyPr lIns="0" tIns="0" rIns="0" bIns="0" rtlCol="0" anchor="t">
            <a:spAutoFit/>
          </a:bodyPr>
          <a:lstStyle/>
          <a:p>
            <a:pPr algn="ctr">
              <a:lnSpc>
                <a:spcPts val="6373"/>
              </a:lnSpc>
              <a:spcBef>
                <a:spcPct val="0"/>
              </a:spcBef>
            </a:pPr>
            <a:r>
              <a:rPr lang="en-US" sz="4552">
                <a:solidFill>
                  <a:srgbClr val="FF3131"/>
                </a:solidFill>
                <a:latin typeface="Montserrat Classic Bold"/>
              </a:rPr>
              <a:t>BIOMEDICAL WASTE:</a:t>
            </a:r>
          </a:p>
        </p:txBody>
      </p:sp>
      <p:sp>
        <p:nvSpPr>
          <p:cNvPr id="4" name="TextBox 4"/>
          <p:cNvSpPr txBox="1"/>
          <p:nvPr/>
        </p:nvSpPr>
        <p:spPr>
          <a:xfrm>
            <a:off x="3607848" y="3192573"/>
            <a:ext cx="14120109" cy="2656139"/>
          </a:xfrm>
          <a:prstGeom prst="rect">
            <a:avLst/>
          </a:prstGeom>
        </p:spPr>
        <p:txBody>
          <a:bodyPr lIns="0" tIns="0" rIns="0" bIns="0" rtlCol="0" anchor="t">
            <a:spAutoFit/>
          </a:bodyPr>
          <a:lstStyle/>
          <a:p>
            <a:pPr>
              <a:lnSpc>
                <a:spcPts val="4273"/>
              </a:lnSpc>
              <a:spcBef>
                <a:spcPct val="0"/>
              </a:spcBef>
            </a:pPr>
            <a:r>
              <a:rPr lang="en-US" sz="3052">
                <a:solidFill>
                  <a:srgbClr val="000000"/>
                </a:solidFill>
                <a:latin typeface="Montserrat Classic Bold"/>
              </a:rPr>
              <a:t>Bio-medical waste means “any solid and/or liquid waste produced during diagnosis, treatment or vaccination of human beings or animals.</a:t>
            </a:r>
          </a:p>
          <a:p>
            <a:pPr>
              <a:lnSpc>
                <a:spcPts val="4273"/>
              </a:lnSpc>
              <a:spcBef>
                <a:spcPct val="0"/>
              </a:spcBef>
            </a:pPr>
            <a:endParaRPr lang="en-US" sz="3052">
              <a:solidFill>
                <a:srgbClr val="000000"/>
              </a:solidFill>
              <a:latin typeface="Montserrat Classic Bold"/>
            </a:endParaRPr>
          </a:p>
          <a:p>
            <a:pPr>
              <a:lnSpc>
                <a:spcPts val="4273"/>
              </a:lnSpc>
              <a:spcBef>
                <a:spcPct val="0"/>
              </a:spcBef>
            </a:pPr>
            <a:r>
              <a:rPr lang="en-US" sz="3052">
                <a:solidFill>
                  <a:srgbClr val="000000"/>
                </a:solidFill>
                <a:latin typeface="Montserrat Classic Bold"/>
              </a:rPr>
              <a:t>Biomedical waste creates hazard due to two principal reasons:  infectivity and toxicity.</a:t>
            </a:r>
          </a:p>
        </p:txBody>
      </p:sp>
      <p:sp>
        <p:nvSpPr>
          <p:cNvPr id="5" name="TextBox 5"/>
          <p:cNvSpPr txBox="1"/>
          <p:nvPr/>
        </p:nvSpPr>
        <p:spPr>
          <a:xfrm>
            <a:off x="4426583" y="2358345"/>
            <a:ext cx="1979563" cy="522539"/>
          </a:xfrm>
          <a:prstGeom prst="rect">
            <a:avLst/>
          </a:prstGeom>
        </p:spPr>
        <p:txBody>
          <a:bodyPr lIns="0" tIns="0" rIns="0" bIns="0" rtlCol="0" anchor="t">
            <a:spAutoFit/>
          </a:bodyPr>
          <a:lstStyle/>
          <a:p>
            <a:pPr algn="ctr">
              <a:lnSpc>
                <a:spcPts val="4273"/>
              </a:lnSpc>
              <a:spcBef>
                <a:spcPct val="0"/>
              </a:spcBef>
            </a:pPr>
            <a:r>
              <a:rPr lang="en-US" sz="3052">
                <a:solidFill>
                  <a:srgbClr val="FF3131"/>
                </a:solidFill>
                <a:latin typeface="Montserrat Classic Bold"/>
              </a:rPr>
              <a:t>Definition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735272" y="-889902"/>
            <a:ext cx="4991149" cy="7541571"/>
          </a:xfrm>
          <a:custGeom>
            <a:avLst/>
            <a:gdLst/>
            <a:ahLst/>
            <a:cxnLst/>
            <a:rect l="l" t="t" r="r" b="b"/>
            <a:pathLst>
              <a:path w="4991149" h="7541571">
                <a:moveTo>
                  <a:pt x="0" y="0"/>
                </a:moveTo>
                <a:lnTo>
                  <a:pt x="4991149" y="0"/>
                </a:lnTo>
                <a:lnTo>
                  <a:pt x="4991149" y="7541572"/>
                </a:lnTo>
                <a:lnTo>
                  <a:pt x="0" y="7541572"/>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4817418" y="558097"/>
            <a:ext cx="11615499" cy="9288710"/>
          </a:xfrm>
          <a:custGeom>
            <a:avLst/>
            <a:gdLst/>
            <a:ahLst/>
            <a:cxnLst/>
            <a:rect l="l" t="t" r="r" b="b"/>
            <a:pathLst>
              <a:path w="11615499" h="9288710">
                <a:moveTo>
                  <a:pt x="0" y="0"/>
                </a:moveTo>
                <a:lnTo>
                  <a:pt x="11615499" y="0"/>
                </a:lnTo>
                <a:lnTo>
                  <a:pt x="11615499" y="9288710"/>
                </a:lnTo>
                <a:lnTo>
                  <a:pt x="0" y="9288710"/>
                </a:lnTo>
                <a:lnTo>
                  <a:pt x="0" y="0"/>
                </a:lnTo>
                <a:close/>
              </a:path>
            </a:pathLst>
          </a:custGeom>
          <a:blipFill>
            <a:blip r:embed="rId4"/>
            <a:stretch>
              <a:fillRect l="-785" r="-785"/>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2852187" y="2743725"/>
            <a:ext cx="5188226" cy="7200900"/>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42847" y="293982"/>
            <a:ext cx="5176985" cy="9650643"/>
          </a:xfrm>
          <a:custGeom>
            <a:avLst/>
            <a:gdLst/>
            <a:ahLst/>
            <a:cxnLst/>
            <a:rect l="l" t="t" r="r" b="b"/>
            <a:pathLst>
              <a:path w="5176985" h="9650643">
                <a:moveTo>
                  <a:pt x="0" y="0"/>
                </a:moveTo>
                <a:lnTo>
                  <a:pt x="5176985" y="0"/>
                </a:lnTo>
                <a:lnTo>
                  <a:pt x="5176985" y="9650643"/>
                </a:lnTo>
                <a:lnTo>
                  <a:pt x="0" y="9650643"/>
                </a:lnTo>
                <a:lnTo>
                  <a:pt x="0" y="0"/>
                </a:lnTo>
                <a:close/>
              </a:path>
            </a:pathLst>
          </a:custGeom>
          <a:blipFill>
            <a:blip r:embed="rId4"/>
            <a:stretch>
              <a:fillRect l="-23035" r="-1240"/>
            </a:stretch>
          </a:blipFill>
        </p:spPr>
      </p:sp>
      <p:sp>
        <p:nvSpPr>
          <p:cNvPr id="4" name="TextBox 4"/>
          <p:cNvSpPr txBox="1"/>
          <p:nvPr/>
        </p:nvSpPr>
        <p:spPr>
          <a:xfrm>
            <a:off x="5664494" y="1211615"/>
            <a:ext cx="4667021" cy="694898"/>
          </a:xfrm>
          <a:prstGeom prst="rect">
            <a:avLst/>
          </a:prstGeom>
        </p:spPr>
        <p:txBody>
          <a:bodyPr lIns="0" tIns="0" rIns="0" bIns="0" rtlCol="0" anchor="t">
            <a:spAutoFit/>
          </a:bodyPr>
          <a:lstStyle/>
          <a:p>
            <a:pPr algn="ctr">
              <a:lnSpc>
                <a:spcPts val="5798"/>
              </a:lnSpc>
              <a:spcBef>
                <a:spcPct val="0"/>
              </a:spcBef>
            </a:pPr>
            <a:r>
              <a:rPr lang="en-US" sz="4141">
                <a:solidFill>
                  <a:srgbClr val="FF3131"/>
                </a:solidFill>
                <a:latin typeface="Montserrat Bold"/>
              </a:rPr>
              <a:t>Classification:</a:t>
            </a:r>
          </a:p>
        </p:txBody>
      </p:sp>
      <p:sp>
        <p:nvSpPr>
          <p:cNvPr id="5" name="TextBox 5"/>
          <p:cNvSpPr txBox="1"/>
          <p:nvPr/>
        </p:nvSpPr>
        <p:spPr>
          <a:xfrm>
            <a:off x="5664494" y="3626699"/>
            <a:ext cx="7364549" cy="5528517"/>
          </a:xfrm>
          <a:prstGeom prst="rect">
            <a:avLst/>
          </a:prstGeom>
        </p:spPr>
        <p:txBody>
          <a:bodyPr lIns="0" tIns="0" rIns="0" bIns="0" rtlCol="0" anchor="t">
            <a:spAutoFit/>
          </a:bodyPr>
          <a:lstStyle/>
          <a:p>
            <a:pPr>
              <a:lnSpc>
                <a:spcPts val="3978"/>
              </a:lnSpc>
              <a:spcBef>
                <a:spcPct val="0"/>
              </a:spcBef>
            </a:pPr>
            <a:r>
              <a:rPr lang="en-US" sz="2841">
                <a:solidFill>
                  <a:srgbClr val="000000"/>
                </a:solidFill>
                <a:latin typeface="Montserrat Bold"/>
              </a:rPr>
              <a:t>The classification of the biomedical waste is carried out based on its  characteristics, source of generation and the level of hazard to the  environment.</a:t>
            </a:r>
          </a:p>
          <a:p>
            <a:pPr>
              <a:lnSpc>
                <a:spcPts val="3978"/>
              </a:lnSpc>
              <a:spcBef>
                <a:spcPct val="0"/>
              </a:spcBef>
            </a:pPr>
            <a:endParaRPr lang="en-US" sz="2841">
              <a:solidFill>
                <a:srgbClr val="000000"/>
              </a:solidFill>
              <a:latin typeface="Montserrat Bold"/>
            </a:endParaRPr>
          </a:p>
          <a:p>
            <a:pPr>
              <a:lnSpc>
                <a:spcPts val="3978"/>
              </a:lnSpc>
              <a:spcBef>
                <a:spcPct val="0"/>
              </a:spcBef>
            </a:pPr>
            <a:r>
              <a:rPr lang="en-US" sz="2841">
                <a:solidFill>
                  <a:srgbClr val="000000"/>
                </a:solidFill>
                <a:latin typeface="Montserrat Bold"/>
              </a:rPr>
              <a:t>The biomedical waste is classified into two types:</a:t>
            </a:r>
          </a:p>
          <a:p>
            <a:pPr>
              <a:lnSpc>
                <a:spcPts val="3978"/>
              </a:lnSpc>
              <a:spcBef>
                <a:spcPct val="0"/>
              </a:spcBef>
            </a:pPr>
            <a:endParaRPr lang="en-US" sz="2841">
              <a:solidFill>
                <a:srgbClr val="000000"/>
              </a:solidFill>
              <a:latin typeface="Montserrat Bold"/>
            </a:endParaRPr>
          </a:p>
          <a:p>
            <a:pPr>
              <a:lnSpc>
                <a:spcPts val="3978"/>
              </a:lnSpc>
              <a:spcBef>
                <a:spcPct val="0"/>
              </a:spcBef>
            </a:pPr>
            <a:r>
              <a:rPr lang="en-US" sz="2841">
                <a:solidFill>
                  <a:srgbClr val="000000"/>
                </a:solidFill>
                <a:latin typeface="Montserrat Bold"/>
              </a:rPr>
              <a:t>1.Non hazardous waste</a:t>
            </a:r>
          </a:p>
          <a:p>
            <a:pPr>
              <a:lnSpc>
                <a:spcPts val="3978"/>
              </a:lnSpc>
              <a:spcBef>
                <a:spcPct val="0"/>
              </a:spcBef>
            </a:pPr>
            <a:r>
              <a:rPr lang="en-US" sz="2841">
                <a:solidFill>
                  <a:srgbClr val="000000"/>
                </a:solidFill>
                <a:latin typeface="Montserrat Bold"/>
              </a:rPr>
              <a:t>2.Hazardous waste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3634062">
            <a:off x="21644529" y="-5615746"/>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asvg="http://schemas.microsoft.com/office/drawing/2016/SVG/main" r:embed="rId3"/>
                </a:ext>
              </a:extLst>
            </a:blip>
            <a:stretch>
              <a:fillRect/>
            </a:stretch>
          </a:blipFill>
        </p:spPr>
      </p:sp>
      <p:sp>
        <p:nvSpPr>
          <p:cNvPr id="3" name="Freeform 3"/>
          <p:cNvSpPr/>
          <p:nvPr/>
        </p:nvSpPr>
        <p:spPr>
          <a:xfrm rot="-1574011">
            <a:off x="-797154" y="7044140"/>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205516" y="-2647963"/>
            <a:ext cx="16218559" cy="6663125"/>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sp>
      <p:sp>
        <p:nvSpPr>
          <p:cNvPr id="5" name="Freeform 5"/>
          <p:cNvSpPr/>
          <p:nvPr/>
        </p:nvSpPr>
        <p:spPr>
          <a:xfrm>
            <a:off x="13103188" y="83816"/>
            <a:ext cx="5498560" cy="12602029"/>
          </a:xfrm>
          <a:custGeom>
            <a:avLst/>
            <a:gdLst/>
            <a:ahLst/>
            <a:cxnLst/>
            <a:rect l="l" t="t" r="r" b="b"/>
            <a:pathLst>
              <a:path w="5498560" h="12602029">
                <a:moveTo>
                  <a:pt x="0" y="0"/>
                </a:moveTo>
                <a:lnTo>
                  <a:pt x="5498559" y="0"/>
                </a:lnTo>
                <a:lnTo>
                  <a:pt x="5498559" y="12602029"/>
                </a:lnTo>
                <a:lnTo>
                  <a:pt x="0" y="126020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574011">
            <a:off x="5469149" y="-6276041"/>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50753" y="1485041"/>
            <a:ext cx="12752435" cy="2739597"/>
          </a:xfrm>
          <a:prstGeom prst="rect">
            <a:avLst/>
          </a:prstGeom>
        </p:spPr>
        <p:txBody>
          <a:bodyPr lIns="0" tIns="0" rIns="0" bIns="0" rtlCol="0" anchor="t">
            <a:spAutoFit/>
          </a:bodyPr>
          <a:lstStyle/>
          <a:p>
            <a:pPr>
              <a:lnSpc>
                <a:spcPts val="4398"/>
              </a:lnSpc>
              <a:spcBef>
                <a:spcPct val="0"/>
              </a:spcBef>
            </a:pPr>
            <a:r>
              <a:rPr lang="en-US" sz="3141">
                <a:solidFill>
                  <a:srgbClr val="FF3131"/>
                </a:solidFill>
                <a:latin typeface="Montserrat Bold"/>
              </a:rPr>
              <a:t>Non-hazardous waste: </a:t>
            </a:r>
            <a:r>
              <a:rPr lang="en-US" sz="3141">
                <a:solidFill>
                  <a:srgbClr val="000000"/>
                </a:solidFill>
                <a:latin typeface="Montserrat Bold"/>
              </a:rPr>
              <a:t>About 75% to 90 % of biomedical waste  characteristics were similar to that of domestic waste and are non-  risky in nature. This waste is generated mainly from the organization  and maintenance of hospital and health care centers.</a:t>
            </a:r>
          </a:p>
        </p:txBody>
      </p:sp>
      <p:sp>
        <p:nvSpPr>
          <p:cNvPr id="8" name="TextBox 8"/>
          <p:cNvSpPr txBox="1"/>
          <p:nvPr/>
        </p:nvSpPr>
        <p:spPr>
          <a:xfrm>
            <a:off x="498132" y="5918747"/>
            <a:ext cx="13209313" cy="2739597"/>
          </a:xfrm>
          <a:prstGeom prst="rect">
            <a:avLst/>
          </a:prstGeom>
        </p:spPr>
        <p:txBody>
          <a:bodyPr lIns="0" tIns="0" rIns="0" bIns="0" rtlCol="0" anchor="t">
            <a:spAutoFit/>
          </a:bodyPr>
          <a:lstStyle/>
          <a:p>
            <a:pPr>
              <a:lnSpc>
                <a:spcPts val="4398"/>
              </a:lnSpc>
              <a:spcBef>
                <a:spcPct val="0"/>
              </a:spcBef>
            </a:pPr>
            <a:r>
              <a:rPr lang="en-US" sz="3141">
                <a:solidFill>
                  <a:srgbClr val="FF3131"/>
                </a:solidFill>
                <a:latin typeface="Montserrat Bold"/>
              </a:rPr>
              <a:t>Hazardous waste:</a:t>
            </a:r>
            <a:r>
              <a:rPr lang="en-US" sz="3141">
                <a:solidFill>
                  <a:srgbClr val="000000"/>
                </a:solidFill>
                <a:latin typeface="Montserrat"/>
              </a:rPr>
              <a:t> </a:t>
            </a:r>
            <a:r>
              <a:rPr lang="en-US" sz="3141">
                <a:solidFill>
                  <a:srgbClr val="000000"/>
                </a:solidFill>
                <a:latin typeface="Montserrat Bold"/>
              </a:rPr>
              <a:t>The remaining 10 – 25% of biomedical waste falls  under the hazardous waste categories. The hazardous waste contains  infectious characteristics of about 15% - 18 % and toxicity  characteristics of about 5% - 7%. The various hazardous wastes  includes,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735272" y="-889902"/>
            <a:ext cx="4991149" cy="7541571"/>
          </a:xfrm>
          <a:custGeom>
            <a:avLst/>
            <a:gdLst/>
            <a:ahLst/>
            <a:cxnLst/>
            <a:rect l="l" t="t" r="r" b="b"/>
            <a:pathLst>
              <a:path w="4991149" h="7541571">
                <a:moveTo>
                  <a:pt x="0" y="0"/>
                </a:moveTo>
                <a:lnTo>
                  <a:pt x="4991149" y="0"/>
                </a:lnTo>
                <a:lnTo>
                  <a:pt x="4991149" y="7541572"/>
                </a:lnTo>
                <a:lnTo>
                  <a:pt x="0" y="7541572"/>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535899" y="601421"/>
            <a:ext cx="13003423" cy="8264097"/>
          </a:xfrm>
          <a:prstGeom prst="rect">
            <a:avLst/>
          </a:prstGeom>
        </p:spPr>
        <p:txBody>
          <a:bodyPr lIns="0" tIns="0" rIns="0" bIns="0" rtlCol="0" anchor="t">
            <a:spAutoFit/>
          </a:bodyPr>
          <a:lstStyle/>
          <a:p>
            <a:pPr marL="678322" lvl="1" indent="-339161">
              <a:lnSpc>
                <a:spcPts val="4398"/>
              </a:lnSpc>
              <a:buFont typeface="Arial"/>
              <a:buChar char="•"/>
            </a:pPr>
            <a:r>
              <a:rPr lang="en-US" sz="3141">
                <a:solidFill>
                  <a:srgbClr val="FF3131"/>
                </a:solidFill>
                <a:latin typeface="Montserrat Bold"/>
              </a:rPr>
              <a:t>Infectious waste:</a:t>
            </a:r>
            <a:r>
              <a:rPr lang="en-US" sz="3141">
                <a:solidFill>
                  <a:srgbClr val="000000"/>
                </a:solidFill>
                <a:latin typeface="Montserrat Bold"/>
              </a:rPr>
              <a:t> Waste containing pathogens; e.g. excreta; laboratory  cultures; isolation wards waste; swabs, materials, or equipments that  have been in contact with infected patients.</a:t>
            </a:r>
          </a:p>
          <a:p>
            <a:pPr>
              <a:lnSpc>
                <a:spcPts val="4398"/>
              </a:lnSpc>
              <a:spcBef>
                <a:spcPct val="0"/>
              </a:spcBef>
            </a:pPr>
            <a:endParaRPr lang="en-US" sz="3141">
              <a:solidFill>
                <a:srgbClr val="000000"/>
              </a:solidFill>
              <a:latin typeface="Montserrat Bold"/>
            </a:endParaRPr>
          </a:p>
          <a:p>
            <a:pPr marL="678322" lvl="1" indent="-339161">
              <a:lnSpc>
                <a:spcPts val="4398"/>
              </a:lnSpc>
              <a:buFont typeface="Arial"/>
              <a:buChar char="•"/>
            </a:pPr>
            <a:r>
              <a:rPr lang="en-US" sz="3141">
                <a:solidFill>
                  <a:srgbClr val="FF3131"/>
                </a:solidFill>
                <a:latin typeface="Montserrat Bold"/>
              </a:rPr>
              <a:t>Pathological waste:</a:t>
            </a:r>
            <a:r>
              <a:rPr lang="en-US" sz="3141">
                <a:solidFill>
                  <a:srgbClr val="000000"/>
                </a:solidFill>
                <a:latin typeface="Montserrat Bold"/>
              </a:rPr>
              <a:t> Human tissues or fluids e.g. body parts; blood and  other body fluids; fetuses.</a:t>
            </a:r>
          </a:p>
          <a:p>
            <a:pPr>
              <a:lnSpc>
                <a:spcPts val="4398"/>
              </a:lnSpc>
              <a:spcBef>
                <a:spcPct val="0"/>
              </a:spcBef>
            </a:pPr>
            <a:endParaRPr lang="en-US" sz="3141">
              <a:solidFill>
                <a:srgbClr val="000000"/>
              </a:solidFill>
              <a:latin typeface="Montserrat Bold"/>
            </a:endParaRPr>
          </a:p>
          <a:p>
            <a:pPr marL="678322" lvl="1" indent="-339161">
              <a:lnSpc>
                <a:spcPts val="4398"/>
              </a:lnSpc>
              <a:buFont typeface="Arial"/>
              <a:buChar char="•"/>
            </a:pPr>
            <a:r>
              <a:rPr lang="en-US" sz="3141">
                <a:solidFill>
                  <a:srgbClr val="000000"/>
                </a:solidFill>
                <a:latin typeface="Montserrat Bold"/>
              </a:rPr>
              <a:t> </a:t>
            </a:r>
            <a:r>
              <a:rPr lang="en-US" sz="3141">
                <a:solidFill>
                  <a:srgbClr val="FF3131"/>
                </a:solidFill>
                <a:latin typeface="Montserrat Bold"/>
              </a:rPr>
              <a:t>Pharmaceutical waste:</a:t>
            </a:r>
            <a:r>
              <a:rPr lang="en-US" sz="3141">
                <a:solidFill>
                  <a:srgbClr val="000000"/>
                </a:solidFill>
                <a:latin typeface="Montserrat Bold"/>
              </a:rPr>
              <a:t> Waste containing pharmaceuticals; e.g.  pharmaceuticals that are expired or no longer needed; contaminated  pharmaceuticals (bottles, boxes).</a:t>
            </a:r>
          </a:p>
          <a:p>
            <a:pPr>
              <a:lnSpc>
                <a:spcPts val="4398"/>
              </a:lnSpc>
              <a:spcBef>
                <a:spcPct val="0"/>
              </a:spcBef>
            </a:pPr>
            <a:endParaRPr lang="en-US" sz="3141">
              <a:solidFill>
                <a:srgbClr val="000000"/>
              </a:solidFill>
              <a:latin typeface="Montserrat Bold"/>
            </a:endParaRPr>
          </a:p>
          <a:p>
            <a:pPr marL="678322" lvl="1" indent="-339161">
              <a:lnSpc>
                <a:spcPts val="4398"/>
              </a:lnSpc>
              <a:buFont typeface="Arial"/>
              <a:buChar char="•"/>
            </a:pPr>
            <a:r>
              <a:rPr lang="en-US" sz="3141">
                <a:solidFill>
                  <a:srgbClr val="000000"/>
                </a:solidFill>
                <a:latin typeface="Montserrat Bold"/>
              </a:rPr>
              <a:t> </a:t>
            </a:r>
            <a:r>
              <a:rPr lang="en-US" sz="3141">
                <a:solidFill>
                  <a:srgbClr val="FF3131"/>
                </a:solidFill>
                <a:latin typeface="Montserrat Bold"/>
              </a:rPr>
              <a:t>Genotoxic waste:</a:t>
            </a:r>
            <a:r>
              <a:rPr lang="en-US" sz="3141">
                <a:solidFill>
                  <a:srgbClr val="000000"/>
                </a:solidFill>
                <a:latin typeface="Montserrat Bold"/>
              </a:rPr>
              <a:t> Waste containing cytostatic drugs (often used in  cancer therapy)/ genotoxic chemicals.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735272" y="-889902"/>
            <a:ext cx="4991149" cy="7541571"/>
          </a:xfrm>
          <a:custGeom>
            <a:avLst/>
            <a:gdLst/>
            <a:ahLst/>
            <a:cxnLst/>
            <a:rect l="l" t="t" r="r" b="b"/>
            <a:pathLst>
              <a:path w="4991149" h="7541571">
                <a:moveTo>
                  <a:pt x="0" y="0"/>
                </a:moveTo>
                <a:lnTo>
                  <a:pt x="4991149" y="0"/>
                </a:lnTo>
                <a:lnTo>
                  <a:pt x="4991149" y="7541572"/>
                </a:lnTo>
                <a:lnTo>
                  <a:pt x="0" y="7541572"/>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152711" y="1535326"/>
            <a:ext cx="13666632" cy="7159197"/>
          </a:xfrm>
          <a:prstGeom prst="rect">
            <a:avLst/>
          </a:prstGeom>
        </p:spPr>
        <p:txBody>
          <a:bodyPr lIns="0" tIns="0" rIns="0" bIns="0" rtlCol="0" anchor="t">
            <a:spAutoFit/>
          </a:bodyPr>
          <a:lstStyle/>
          <a:p>
            <a:pPr marL="678322" lvl="1" indent="-339161">
              <a:lnSpc>
                <a:spcPts val="4398"/>
              </a:lnSpc>
              <a:buFont typeface="Arial"/>
              <a:buChar char="•"/>
            </a:pPr>
            <a:r>
              <a:rPr lang="en-US" sz="3141">
                <a:solidFill>
                  <a:srgbClr val="FF3131"/>
                </a:solidFill>
                <a:latin typeface="Montserrat Bold"/>
              </a:rPr>
              <a:t>Chemical waste:</a:t>
            </a:r>
            <a:r>
              <a:rPr lang="en-US" sz="3141">
                <a:solidFill>
                  <a:srgbClr val="000000"/>
                </a:solidFill>
                <a:latin typeface="Montserrat Bold"/>
              </a:rPr>
              <a:t> Waste containing chemical substances e.g. laboratory  reagents; film developer; disinfectants and solvents that are expired or  no longer needed.</a:t>
            </a:r>
          </a:p>
          <a:p>
            <a:pPr>
              <a:lnSpc>
                <a:spcPts val="4398"/>
              </a:lnSpc>
            </a:pPr>
            <a:endParaRPr lang="en-US" sz="3141">
              <a:solidFill>
                <a:srgbClr val="000000"/>
              </a:solidFill>
              <a:latin typeface="Montserrat Bold"/>
            </a:endParaRPr>
          </a:p>
          <a:p>
            <a:pPr marL="678322" lvl="1" indent="-339161">
              <a:lnSpc>
                <a:spcPts val="4398"/>
              </a:lnSpc>
              <a:buFont typeface="Arial"/>
              <a:buChar char="•"/>
            </a:pPr>
            <a:r>
              <a:rPr lang="en-US" sz="3141">
                <a:solidFill>
                  <a:srgbClr val="FF3131"/>
                </a:solidFill>
                <a:latin typeface="Montserrat Bold"/>
              </a:rPr>
              <a:t>Wastes with high content of heavy metals:</a:t>
            </a:r>
            <a:r>
              <a:rPr lang="en-US" sz="3141">
                <a:solidFill>
                  <a:srgbClr val="000000"/>
                </a:solidFill>
                <a:latin typeface="Montserrat Bold"/>
              </a:rPr>
              <a:t> Batteries, Broken  thermometers, blood pressure gauges, Pressurized containers, gas  cylinders, gas cartridges, aerosol cans.</a:t>
            </a:r>
          </a:p>
          <a:p>
            <a:pPr>
              <a:lnSpc>
                <a:spcPts val="4398"/>
              </a:lnSpc>
            </a:pPr>
            <a:endParaRPr lang="en-US" sz="3141">
              <a:solidFill>
                <a:srgbClr val="000000"/>
              </a:solidFill>
              <a:latin typeface="Montserrat Bold"/>
            </a:endParaRPr>
          </a:p>
          <a:p>
            <a:pPr marL="678322" lvl="1" indent="-339161">
              <a:lnSpc>
                <a:spcPts val="4398"/>
              </a:lnSpc>
              <a:buFont typeface="Arial"/>
              <a:buChar char="•"/>
            </a:pPr>
            <a:r>
              <a:rPr lang="en-US" sz="3141">
                <a:solidFill>
                  <a:srgbClr val="FF3131"/>
                </a:solidFill>
                <a:latin typeface="Montserrat Bold"/>
              </a:rPr>
              <a:t>Radioactive waste from radiotherapy:</a:t>
            </a:r>
            <a:r>
              <a:rPr lang="en-US" sz="3141">
                <a:solidFill>
                  <a:srgbClr val="000000"/>
                </a:solidFill>
                <a:latin typeface="Montserrat Bold"/>
              </a:rPr>
              <a:t> Waste containing radioactive  substances e.g. unused liquids from laboratory research; contaminated  glassware, packages or absorbent paper; urine and excreta from  patients treated or tested with uncapped radionuclide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735272" y="-889902"/>
            <a:ext cx="4991149" cy="7541571"/>
          </a:xfrm>
          <a:custGeom>
            <a:avLst/>
            <a:gdLst/>
            <a:ahLst/>
            <a:cxnLst/>
            <a:rect l="l" t="t" r="r" b="b"/>
            <a:pathLst>
              <a:path w="4991149" h="7541571">
                <a:moveTo>
                  <a:pt x="0" y="0"/>
                </a:moveTo>
                <a:lnTo>
                  <a:pt x="4991149" y="0"/>
                </a:lnTo>
                <a:lnTo>
                  <a:pt x="4991149" y="7541572"/>
                </a:lnTo>
                <a:lnTo>
                  <a:pt x="0" y="7541572"/>
                </a:lnTo>
                <a:lnTo>
                  <a:pt x="0" y="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sp>
      <p:sp>
        <p:nvSpPr>
          <p:cNvPr id="3" name="Freeform 3"/>
          <p:cNvSpPr/>
          <p:nvPr/>
        </p:nvSpPr>
        <p:spPr>
          <a:xfrm>
            <a:off x="4628732" y="4777341"/>
            <a:ext cx="12361322" cy="4623148"/>
          </a:xfrm>
          <a:custGeom>
            <a:avLst/>
            <a:gdLst/>
            <a:ahLst/>
            <a:cxnLst/>
            <a:rect l="l" t="t" r="r" b="b"/>
            <a:pathLst>
              <a:path w="12361322" h="4623148">
                <a:moveTo>
                  <a:pt x="0" y="0"/>
                </a:moveTo>
                <a:lnTo>
                  <a:pt x="12361321" y="0"/>
                </a:lnTo>
                <a:lnTo>
                  <a:pt x="12361321" y="4623147"/>
                </a:lnTo>
                <a:lnTo>
                  <a:pt x="0" y="4623147"/>
                </a:lnTo>
                <a:lnTo>
                  <a:pt x="0" y="0"/>
                </a:lnTo>
                <a:close/>
              </a:path>
            </a:pathLst>
          </a:custGeom>
          <a:blipFill>
            <a:blip r:embed="rId4"/>
            <a:stretch>
              <a:fillRect b="-8288"/>
            </a:stretch>
          </a:blipFill>
        </p:spPr>
      </p:sp>
      <p:sp>
        <p:nvSpPr>
          <p:cNvPr id="4" name="TextBox 4"/>
          <p:cNvSpPr txBox="1"/>
          <p:nvPr/>
        </p:nvSpPr>
        <p:spPr>
          <a:xfrm>
            <a:off x="4152711" y="1535326"/>
            <a:ext cx="13666632" cy="2739597"/>
          </a:xfrm>
          <a:prstGeom prst="rect">
            <a:avLst/>
          </a:prstGeom>
        </p:spPr>
        <p:txBody>
          <a:bodyPr lIns="0" tIns="0" rIns="0" bIns="0" rtlCol="0" anchor="t">
            <a:spAutoFit/>
          </a:bodyPr>
          <a:lstStyle/>
          <a:p>
            <a:pPr marL="678322" lvl="1" indent="-339161">
              <a:lnSpc>
                <a:spcPts val="4398"/>
              </a:lnSpc>
              <a:buFont typeface="Arial"/>
              <a:buChar char="•"/>
            </a:pPr>
            <a:r>
              <a:rPr lang="en-US" sz="3141">
                <a:solidFill>
                  <a:srgbClr val="000000"/>
                </a:solidFill>
                <a:latin typeface="Montserrat Bold"/>
              </a:rPr>
              <a:t>Proper management of biomedical waste is highly essential since it  induces various risk to the human health and to the surrounding ecosystem that leads to the ecological hazard, professional hazard and  public hazard. Steps involved in biomedical waste management </a:t>
            </a:r>
          </a:p>
        </p:txBody>
      </p:sp>
      <p:sp>
        <p:nvSpPr>
          <p:cNvPr id="5" name="TextBox 5"/>
          <p:cNvSpPr txBox="1"/>
          <p:nvPr/>
        </p:nvSpPr>
        <p:spPr>
          <a:xfrm>
            <a:off x="4825720" y="595423"/>
            <a:ext cx="8400752" cy="645368"/>
          </a:xfrm>
          <a:prstGeom prst="rect">
            <a:avLst/>
          </a:prstGeom>
        </p:spPr>
        <p:txBody>
          <a:bodyPr lIns="0" tIns="0" rIns="0" bIns="0" rtlCol="0" anchor="t">
            <a:spAutoFit/>
          </a:bodyPr>
          <a:lstStyle/>
          <a:p>
            <a:pPr algn="ctr">
              <a:lnSpc>
                <a:spcPts val="5378"/>
              </a:lnSpc>
              <a:spcBef>
                <a:spcPct val="0"/>
              </a:spcBef>
            </a:pPr>
            <a:r>
              <a:rPr lang="en-US" sz="3841">
                <a:solidFill>
                  <a:srgbClr val="FF3131"/>
                </a:solidFill>
                <a:latin typeface="Montserrat Bold"/>
              </a:rPr>
              <a:t>Biomedical Waste management: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818388" y="378906"/>
            <a:ext cx="16440912" cy="9908094"/>
          </a:xfrm>
          <a:custGeom>
            <a:avLst/>
            <a:gdLst/>
            <a:ahLst/>
            <a:cxnLst/>
            <a:rect l="l" t="t" r="r" b="b"/>
            <a:pathLst>
              <a:path w="16440912" h="9908094">
                <a:moveTo>
                  <a:pt x="0" y="0"/>
                </a:moveTo>
                <a:lnTo>
                  <a:pt x="16440912" y="0"/>
                </a:lnTo>
                <a:lnTo>
                  <a:pt x="16440912" y="9908094"/>
                </a:lnTo>
                <a:lnTo>
                  <a:pt x="0" y="9908094"/>
                </a:lnTo>
                <a:lnTo>
                  <a:pt x="0" y="0"/>
                </a:lnTo>
                <a:close/>
              </a:path>
            </a:pathLst>
          </a:custGeom>
          <a:blipFill>
            <a:blip r:embed="rId2"/>
            <a:stretch>
              <a:fillRect t="-10589" b="-12316"/>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446</Words>
  <Application>Microsoft Office PowerPoint</Application>
  <PresentationFormat>Custom</PresentationFormat>
  <Paragraphs>34</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Montserrat Classic Bold</vt:lpstr>
      <vt:lpstr>Montserrat Bold</vt:lpstr>
      <vt:lpstr>Arial</vt:lpstr>
      <vt:lpstr>TT Chocolates</vt:lpstr>
      <vt:lpstr>Calibri</vt:lpstr>
      <vt:lpstr>Bugaki Bold</vt:lpstr>
      <vt:lpstr>Cocomat Pro Bold</vt:lpstr>
      <vt:lpstr>Montserrat</vt:lpstr>
      <vt:lpstr>TT Chocolates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Biomedical Waste:</dc:title>
  <cp:lastModifiedBy>saadmahdi saadmahdi</cp:lastModifiedBy>
  <cp:revision>3</cp:revision>
  <dcterms:created xsi:type="dcterms:W3CDTF">2006-08-16T00:00:00Z</dcterms:created>
  <dcterms:modified xsi:type="dcterms:W3CDTF">2024-03-21T02:12:42Z</dcterms:modified>
  <dc:identifier>DAF_LAl03Bc</dc:identifier>
</cp:coreProperties>
</file>